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641" r:id="rId3"/>
    <p:sldId id="642" r:id="rId4"/>
    <p:sldId id="643" r:id="rId5"/>
    <p:sldId id="644" r:id="rId6"/>
    <p:sldId id="645" r:id="rId7"/>
    <p:sldId id="260" r:id="rId8"/>
    <p:sldId id="261" r:id="rId9"/>
    <p:sldId id="264" r:id="rId10"/>
    <p:sldId id="262" r:id="rId11"/>
    <p:sldId id="265" r:id="rId12"/>
    <p:sldId id="266" r:id="rId13"/>
    <p:sldId id="647" r:id="rId14"/>
    <p:sldId id="624" r:id="rId15"/>
    <p:sldId id="648" r:id="rId16"/>
    <p:sldId id="649" r:id="rId17"/>
    <p:sldId id="650" r:id="rId18"/>
    <p:sldId id="651" r:id="rId19"/>
    <p:sldId id="652" r:id="rId20"/>
    <p:sldId id="653" r:id="rId21"/>
    <p:sldId id="659" r:id="rId22"/>
    <p:sldId id="660" r:id="rId23"/>
    <p:sldId id="661" r:id="rId24"/>
    <p:sldId id="655" r:id="rId25"/>
    <p:sldId id="656" r:id="rId26"/>
    <p:sldId id="654" r:id="rId27"/>
    <p:sldId id="657" r:id="rId28"/>
    <p:sldId id="658" r:id="rId29"/>
    <p:sldId id="662" r:id="rId30"/>
    <p:sldId id="663" r:id="rId31"/>
    <p:sldId id="668" r:id="rId32"/>
    <p:sldId id="669" r:id="rId33"/>
    <p:sldId id="670" r:id="rId34"/>
    <p:sldId id="671" r:id="rId35"/>
    <p:sldId id="672" r:id="rId36"/>
    <p:sldId id="673" r:id="rId37"/>
    <p:sldId id="674" r:id="rId38"/>
    <p:sldId id="675" r:id="rId39"/>
    <p:sldId id="676" r:id="rId40"/>
    <p:sldId id="677" r:id="rId41"/>
    <p:sldId id="678" r:id="rId42"/>
    <p:sldId id="679" r:id="rId43"/>
    <p:sldId id="68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27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1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7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1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4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9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7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8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3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21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08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5" r:id="rId5"/>
    <p:sldLayoutId id="2147483679" r:id="rId6"/>
    <p:sldLayoutId id="2147483680" r:id="rId7"/>
    <p:sldLayoutId id="2147483681" r:id="rId8"/>
    <p:sldLayoutId id="2147483684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07C1749B-2B3E-4096-9E08-C5906EA7E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5" b="931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1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7EA2B-6957-48AD-A715-201705C86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IN" sz="3800">
                <a:solidFill>
                  <a:schemeClr val="tx1"/>
                </a:solidFill>
              </a:rPr>
              <a:t>Tech Talk on Digital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C62DC-15D3-4156-B2F0-B005F3925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IN"/>
              <a:t>Sathya Shanmugavelu</a:t>
            </a:r>
            <a:endParaRPr lang="en-IN" dirty="0"/>
          </a:p>
        </p:txBody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1990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87679-3EB7-40BF-88B2-BF6BEC49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60" y="643538"/>
            <a:ext cx="7026380" cy="36185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7C04C-33EC-463C-9129-F0BB8577177B}"/>
              </a:ext>
            </a:extLst>
          </p:cNvPr>
          <p:cNvSpPr txBox="1"/>
          <p:nvPr/>
        </p:nvSpPr>
        <p:spPr>
          <a:xfrm>
            <a:off x="632900" y="4905662"/>
            <a:ext cx="7330353" cy="1541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 Life Applications of AI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2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E121DBF-950E-4DA4-AFCA-7F9484ECC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04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71C62-36C1-43BD-8D2E-0501259303A0}"/>
              </a:ext>
            </a:extLst>
          </p:cNvPr>
          <p:cNvSpPr txBox="1"/>
          <p:nvPr/>
        </p:nvSpPr>
        <p:spPr>
          <a:xfrm>
            <a:off x="828675" y="5120639"/>
            <a:ext cx="7137263" cy="128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 Life Applications of AI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0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45110F-6989-4BD8-94B4-E5A2EA80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12" y="643538"/>
            <a:ext cx="7310276" cy="36185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D5EFA-6741-4363-8DE0-85098673CA44}"/>
              </a:ext>
            </a:extLst>
          </p:cNvPr>
          <p:cNvSpPr txBox="1"/>
          <p:nvPr/>
        </p:nvSpPr>
        <p:spPr>
          <a:xfrm>
            <a:off x="632900" y="4905662"/>
            <a:ext cx="7330353" cy="1541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 of the Art Applications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6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A42B2BE-3244-4B25-A7D6-29D585EF5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404F3-B559-4D7D-BDF5-28AB6718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Machine Learning &amp; Deep Learning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8075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FB8A6-A060-4762-86B0-9BC6141F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018911"/>
            <a:ext cx="10925102" cy="2867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595A0-AD14-4548-93D6-23902659BD24}"/>
              </a:ext>
            </a:extLst>
          </p:cNvPr>
          <p:cNvSpPr txBox="1"/>
          <p:nvPr/>
        </p:nvSpPr>
        <p:spPr>
          <a:xfrm>
            <a:off x="632900" y="4905662"/>
            <a:ext cx="7330353" cy="1541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 and Deep Learning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3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9ACC3-2C89-4B92-B88A-447486CF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Types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42D43-6D18-459A-BDDF-36ED80D08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8" r="-1" b="-1"/>
          <a:stretch/>
        </p:blipFill>
        <p:spPr>
          <a:xfrm>
            <a:off x="1028700" y="153153"/>
            <a:ext cx="6776737" cy="4508891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F7BAC351-D338-454F-96FA-E20061D74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366"/>
          <a:stretch/>
        </p:blipFill>
        <p:spPr>
          <a:xfrm>
            <a:off x="8441140" y="1423310"/>
            <a:ext cx="3107354" cy="2066504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5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2B7CA-D23B-4EEA-A366-69F3CBF8B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EE193D-11F4-44DD-B13C-137CF48CD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Internet of Things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5312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24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76999-96D5-45B8-A0D4-90C55A55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Evolution of Web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4E0C2-7548-4764-8D1F-EB23A54B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359858"/>
            <a:ext cx="5130782" cy="2193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15E7BE-5557-413C-BF10-14A37785D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86" b="9028"/>
          <a:stretch/>
        </p:blipFill>
        <p:spPr>
          <a:xfrm>
            <a:off x="6417716" y="1013539"/>
            <a:ext cx="5130778" cy="288604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101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BBDC3EA-A9DE-470B-98ED-300864EB6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C23F2-E7DD-4D3D-B76B-FA6DB8DB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628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Introduction to IoT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BDBD8-9CF9-498E-94F1-10D6392E6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" r="2" b="1"/>
          <a:stretch/>
        </p:blipFill>
        <p:spPr>
          <a:xfrm>
            <a:off x="20" y="10"/>
            <a:ext cx="7556869" cy="338327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429000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">
            <a:extLst>
              <a:ext uri="{FF2B5EF4-FFF2-40B4-BE49-F238E27FC236}">
                <a16:creationId xmlns:a16="http://schemas.microsoft.com/office/drawing/2014/main" id="{60FC9C30-AE8B-495D-B87B-9A5D0D70D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49" r="-1" b="157"/>
          <a:stretch/>
        </p:blipFill>
        <p:spPr>
          <a:xfrm>
            <a:off x="16" y="3474720"/>
            <a:ext cx="755688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9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BBDC3EA-A9DE-470B-98ED-300864EB6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06A4F-0897-46BE-A124-A1B4AB81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628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IoT Evolution from Supply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A8EC6-455A-40B6-B399-AC84648D5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32" r="-1" b="4443"/>
          <a:stretch/>
        </p:blipFill>
        <p:spPr>
          <a:xfrm>
            <a:off x="20" y="10"/>
            <a:ext cx="7556869" cy="338327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429000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7FB980D-AB51-431A-95B7-B32B709AE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09" r="-1" b="9622"/>
          <a:stretch/>
        </p:blipFill>
        <p:spPr>
          <a:xfrm>
            <a:off x="16" y="3474720"/>
            <a:ext cx="755688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78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DBFC1747-F123-43B6-BFAC-4CAD99D55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93" b="17412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FE575-95C8-46F7-9867-9D58D4417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IN" sz="4800" dirty="0">
                <a:solidFill>
                  <a:srgbClr val="FFFFFF"/>
                </a:solidFill>
              </a:rPr>
              <a:t>Artificial Intelligence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90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2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6DDED-ED8A-4C43-953B-4A35E890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IoT Evolution from Supply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82EF5-AE7F-4271-A372-6A4156D9A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98" r="2048" b="-1"/>
          <a:stretch/>
        </p:blipFill>
        <p:spPr>
          <a:xfrm>
            <a:off x="6417716" y="643467"/>
            <a:ext cx="3995779" cy="362619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AA63EAA-EB71-4BBF-B2AF-E8A89795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3" y="839205"/>
            <a:ext cx="49244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2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7677C-7ADA-4455-AAFB-60A9D20B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IoT 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67A9E-1185-4AC0-B1F9-3A7233769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5" r="11252" b="-1"/>
          <a:stretch/>
        </p:blipFill>
        <p:spPr>
          <a:xfrm>
            <a:off x="6417716" y="643467"/>
            <a:ext cx="3995723" cy="362619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F67865E-4C5E-47AB-9BAC-29B02887C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45" y="845628"/>
            <a:ext cx="5372100" cy="234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50AC7-1CEA-4865-8C06-EBF40B76A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45" y="3658396"/>
            <a:ext cx="5229219" cy="8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2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12709"/>
            <a:ext cx="12192000" cy="26452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2639D-C534-40A6-B6E1-CB7711F8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IoT Hardware Protocols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5C141-22F8-41C5-9A9B-2190E3CF2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r="-1" b="-1"/>
          <a:stretch/>
        </p:blipFill>
        <p:spPr>
          <a:xfrm>
            <a:off x="635458" y="660576"/>
            <a:ext cx="3312784" cy="300640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477981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477981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C5213-DF0A-4EB3-80ED-E386EA5EC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958" y="1261934"/>
            <a:ext cx="3162300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EA0D7-68C3-4FE8-87A4-0090D41D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251" y="1349868"/>
            <a:ext cx="34194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57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392CC-8E4E-4D2E-976F-4FF52578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IoT Hardware Protocols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E077F-23B6-43C7-98CF-A6CD85FE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99" r="1" b="1"/>
          <a:stretch/>
        </p:blipFill>
        <p:spPr>
          <a:xfrm>
            <a:off x="6417716" y="643467"/>
            <a:ext cx="4079846" cy="362619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1000D0-A1FF-45A2-A2D2-A4020D82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35" y="977974"/>
            <a:ext cx="52387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9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643467"/>
            <a:ext cx="3635926" cy="511191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2D143-4373-4675-8973-8E8794B0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122" y="842685"/>
            <a:ext cx="3211601" cy="28453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Evolution of Data Platforms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FFDF2A2D-7E28-4221-9398-0C051855E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5" r="8266"/>
          <a:stretch/>
        </p:blipFill>
        <p:spPr>
          <a:xfrm>
            <a:off x="646740" y="1697062"/>
            <a:ext cx="3310917" cy="30047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BF9C0E-9EF5-414C-A7D1-AC3DDB37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406" y="3575679"/>
            <a:ext cx="3309846" cy="11336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8F8FFC-7AFB-4441-87D5-949F27A57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466" y="1146528"/>
            <a:ext cx="3311483" cy="110106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3915138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352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64368D9-CFA5-4FA5-9827-E85ABB06A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350641-A3AB-4935-B5AC-0EFDA33C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4648743" cy="6858000"/>
          </a:xfrm>
          <a:prstGeom prst="rect">
            <a:avLst/>
          </a:prstGeom>
          <a:solidFill>
            <a:srgbClr val="456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00940-B50B-4731-8050-83D69AD1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3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IoT Connected Intelligence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B160A6-D066-4784-8F8D-82317C56C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chemeClr val="bg1"/>
          </a:solidFill>
          <a:ln w="63500">
            <a:solidFill>
              <a:srgbClr val="4D729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3E289-A24A-44A2-8A7A-661FE7AF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65" y="1256323"/>
            <a:ext cx="3328416" cy="180566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08DCF33-68FE-41F6-8FE6-5D78CD672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chemeClr val="bg1"/>
          </a:solidFill>
          <a:ln w="63500">
            <a:solidFill>
              <a:srgbClr val="4D729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322E7-3CD3-483C-988B-77E6ABDC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039" y="724407"/>
            <a:ext cx="2743199" cy="13030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A138FA2-E3B7-4628-A42E-E12124B2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chemeClr val="bg1"/>
          </a:solidFill>
          <a:ln w="63500">
            <a:solidFill>
              <a:srgbClr val="4D729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DE999-4835-4D6B-835F-5CC243F85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0" r="-2" b="-2"/>
          <a:stretch/>
        </p:blipFill>
        <p:spPr>
          <a:xfrm>
            <a:off x="5138266" y="4565275"/>
            <a:ext cx="3313507" cy="148347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4497DB8-50D5-463A-A082-4502A2D31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chemeClr val="bg1"/>
          </a:solidFill>
          <a:ln w="63500">
            <a:solidFill>
              <a:srgbClr val="4D729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475E7-B7B9-4252-B26B-F75B150125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61" r="-1" b="13346"/>
          <a:stretch/>
        </p:blipFill>
        <p:spPr>
          <a:xfrm>
            <a:off x="519364" y="4191197"/>
            <a:ext cx="3149670" cy="14101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4F384C-9ACC-44C0-937F-5C782AAC3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855" y="3835424"/>
            <a:ext cx="2599781" cy="16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5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64368D9-CFA5-4FA5-9827-E85ABB06A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350641-A3AB-4935-B5AC-0EFDA33C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4648743" cy="6858000"/>
          </a:xfrm>
          <a:prstGeom prst="rect">
            <a:avLst/>
          </a:prstGeom>
          <a:solidFill>
            <a:srgbClr val="24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07498-48B8-4E15-AF54-38277778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3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IoT Telemetry Applications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B160A6-D066-4784-8F8D-82317C56C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chemeClr val="bg1"/>
          </a:solidFill>
          <a:ln w="63500">
            <a:solidFill>
              <a:srgbClr val="78ECF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EA275-C750-495C-91CD-59722B3F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90" y="1084951"/>
            <a:ext cx="3328416" cy="198872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08DCF33-68FE-41F6-8FE6-5D78CD672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chemeClr val="bg1"/>
          </a:solidFill>
          <a:ln w="63500">
            <a:solidFill>
              <a:srgbClr val="78ECF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8FDC4-0E93-49B4-8483-7C8179BD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039" y="611250"/>
            <a:ext cx="2743199" cy="15293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138FA2-E3B7-4628-A42E-E12124B2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chemeClr val="bg1"/>
          </a:solidFill>
          <a:ln w="63500">
            <a:solidFill>
              <a:srgbClr val="78ECF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1A98E-4705-4DA2-8E79-12B42D09E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12" r="-1" b="5295"/>
          <a:stretch/>
        </p:blipFill>
        <p:spPr>
          <a:xfrm>
            <a:off x="5138266" y="4565266"/>
            <a:ext cx="3313507" cy="148349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4497DB8-50D5-463A-A082-4502A2D31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chemeClr val="bg1"/>
          </a:solidFill>
          <a:ln w="63500">
            <a:solidFill>
              <a:srgbClr val="78ECF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BB054B-5CBF-4FC7-AF5F-1D87553471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18" r="-1" b="30724"/>
          <a:stretch/>
        </p:blipFill>
        <p:spPr>
          <a:xfrm>
            <a:off x="423847" y="4336695"/>
            <a:ext cx="3678646" cy="1646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919196-469C-45FC-8CB7-98EA7790E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2373" y="3762375"/>
            <a:ext cx="2845780" cy="18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58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74D901D-D821-4F77-BD45-0143C66B3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7" r="14730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96BAB-E10C-40F0-BE05-33B61727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92498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IoT Cybersecurity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677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BBDC3EA-A9DE-470B-98ED-300864EB6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55BB1-9A62-469A-B5E0-31DA6D0E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628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IoT and Cybersecurity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8F1FA-FB94-4D63-9F44-BA1455B8E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0" r="-1" b="23894"/>
          <a:stretch/>
        </p:blipFill>
        <p:spPr>
          <a:xfrm>
            <a:off x="20" y="10"/>
            <a:ext cx="7556869" cy="338327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429000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B2976B-A3D0-4E19-9722-568B05581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3197"/>
          <a:stretch/>
        </p:blipFill>
        <p:spPr>
          <a:xfrm>
            <a:off x="16" y="3474720"/>
            <a:ext cx="755688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9F533-E0F2-4E56-8D53-DC561576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95" y="643538"/>
            <a:ext cx="6763710" cy="36185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F47D3-2796-43D4-A005-8BD739E2A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IoT and CyberSecurity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22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378F-9CAE-46EC-86D1-A18B0F97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Cognitive Computing &amp;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A404C-E1D3-4708-922C-27C5760AE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1" b="2379"/>
          <a:stretch/>
        </p:blipFill>
        <p:spPr>
          <a:xfrm>
            <a:off x="1097280" y="2215163"/>
            <a:ext cx="9694062" cy="36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70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FB5B2-DD33-4B72-B196-45ACDE31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>
                <a:solidFill>
                  <a:srgbClr val="FFFFFF"/>
                </a:solidFill>
              </a:rPr>
              <a:t>Security Information and Event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AC87B-E7CC-44C0-8F54-11245619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270069"/>
            <a:ext cx="5130782" cy="2372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1E8E32-9209-4FA1-BAEA-86FDCBC1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16" y="1186695"/>
            <a:ext cx="5130778" cy="253973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76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F89BD-A337-49A8-AD02-60E4A382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Cloud Computing Commons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6273E1E-2909-45EA-BD58-84788D093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" r="25039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98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F0132-69F2-40A8-A921-546F6ABC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>
                <a:solidFill>
                  <a:srgbClr val="FFFFFF"/>
                </a:solidFill>
              </a:rPr>
              <a:t>Cloud - Everything as a Service (XaaS)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26688-A220-411E-80E9-4C62081A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026357"/>
            <a:ext cx="5130782" cy="2860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CC6260-8F24-4663-8C4B-03F1D996D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48" r="-1" b="-1"/>
          <a:stretch/>
        </p:blipFill>
        <p:spPr>
          <a:xfrm>
            <a:off x="6417716" y="643467"/>
            <a:ext cx="3995725" cy="3626191"/>
          </a:xfrm>
          <a:prstGeom prst="rect">
            <a:avLst/>
          </a:prstGeom>
        </p:spPr>
      </p:pic>
      <p:cxnSp>
        <p:nvCxnSpPr>
          <p:cNvPr id="33" name="Straight Connector 2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103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13082-69E7-483C-A8D8-D3030422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>
                <a:solidFill>
                  <a:srgbClr val="FFFFFF"/>
                </a:solidFill>
              </a:rPr>
              <a:t>Cloud Scriptable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30536-A913-48E5-9CA4-1164D8EB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421855"/>
            <a:ext cx="3420520" cy="2069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9293D-A2E9-4AC7-B75E-5E00CF64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920" y="1404765"/>
            <a:ext cx="3420480" cy="2103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8FFCDE-4C24-44B2-A11E-40A9181C7E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30"/>
          <a:stretch/>
        </p:blipFill>
        <p:spPr>
          <a:xfrm>
            <a:off x="8127173" y="1494312"/>
            <a:ext cx="3421321" cy="192450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1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13082-69E7-483C-A8D8-D3030422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Cloud Scriptable Virtual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FFCDE-4C24-44B2-A11E-40A9181C7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7062783" y="1714503"/>
            <a:ext cx="4485711" cy="230303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6B7625-368C-4D76-8FBA-2F98CFDF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3" y="1049417"/>
            <a:ext cx="5228028" cy="32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0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13082-69E7-483C-A8D8-D3030422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Cloud Scriptable Virtual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FFCDE-4C24-44B2-A11E-40A9181C7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7062783" y="1714503"/>
            <a:ext cx="4485711" cy="230303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36D12D1-B960-4988-9718-3114ACE4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327682"/>
            <a:ext cx="5376226" cy="31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6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F640-7CE3-437D-88B9-EDBA1F2BC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>
                <a:solidFill>
                  <a:srgbClr val="FFFFFF"/>
                </a:solidFill>
              </a:rPr>
              <a:t>Traditional Delivery of Software</a:t>
            </a:r>
            <a:br>
              <a:rPr lang="en-US" sz="4100">
                <a:solidFill>
                  <a:srgbClr val="FFFFFF"/>
                </a:solidFill>
              </a:rPr>
            </a:br>
            <a:r>
              <a:rPr lang="en-US" sz="4100">
                <a:solidFill>
                  <a:srgbClr val="FFFFFF"/>
                </a:solidFill>
              </a:rPr>
              <a:t>Client Server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C4EB0120-F60C-4D1F-9057-923AFE64B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6417716" y="1013525"/>
            <a:ext cx="5130778" cy="288607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0BE17A3-5C99-4C18-BD7A-CF4296B1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013534"/>
            <a:ext cx="4817342" cy="28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28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86CB6-3DE8-43D0-BB40-1CAFDB95D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01" r="1" b="1708"/>
          <a:stretch/>
        </p:blipFill>
        <p:spPr>
          <a:xfrm>
            <a:off x="-32" y="10"/>
            <a:ext cx="8081485" cy="4915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14A87F-F125-43DC-8617-82F7FEECF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7" r="-4" b="-4"/>
          <a:stretch/>
        </p:blipFill>
        <p:spPr>
          <a:xfrm>
            <a:off x="8160307" y="-975"/>
            <a:ext cx="4034999" cy="2411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83B1D3-B18D-48BB-92A6-42AB98046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8" r="-1" b="-1"/>
          <a:stretch/>
        </p:blipFill>
        <p:spPr>
          <a:xfrm>
            <a:off x="8160307" y="2503258"/>
            <a:ext cx="4031693" cy="241181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68B28-D42D-4DA6-AE06-1C1F4A59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Cloud Containers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25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9A3EA-940E-4D1B-91D7-A8DB2367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746" y="643538"/>
            <a:ext cx="6639607" cy="36185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136CF-6794-4879-890E-486D9AF4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Cloud Containers – Speed and Agility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357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299A3-48DA-4E56-A047-A50E0F187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30" r="15481" b="-2"/>
          <a:stretch/>
        </p:blipFill>
        <p:spPr>
          <a:xfrm>
            <a:off x="20" y="975"/>
            <a:ext cx="6050259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88808-E01C-4AFA-8C0D-835FE2C0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Docker Repository &amp;  Container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F22AC-755F-402A-B6F5-D66818C1D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" r="4030" b="-2"/>
          <a:stretch/>
        </p:blipFill>
        <p:spPr>
          <a:xfrm>
            <a:off x="6141720" y="-16933"/>
            <a:ext cx="6053553" cy="339923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7220C77-F5B7-419A-96E8-42A651C4C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9396"/>
          <a:stretch/>
        </p:blipFill>
        <p:spPr>
          <a:xfrm>
            <a:off x="6141720" y="3474720"/>
            <a:ext cx="6047006" cy="338328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8776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BBDC3EA-A9DE-470B-98ED-300864EB6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FA65B-B4B7-47A5-BD84-852F486A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628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>
                <a:solidFill>
                  <a:schemeClr val="tx1"/>
                </a:solidFill>
              </a:rPr>
              <a:t>AI &amp; Cognitive Computing Market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FD457-D4BB-4F8F-8ABA-631F2E012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" r="-1" b="3042"/>
          <a:stretch/>
        </p:blipFill>
        <p:spPr>
          <a:xfrm>
            <a:off x="20" y="10"/>
            <a:ext cx="7556869" cy="338327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429000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7B6A803-D651-446B-A7C7-2CF63ACF0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54" r="-1" b="20151"/>
          <a:stretch/>
        </p:blipFill>
        <p:spPr>
          <a:xfrm>
            <a:off x="16" y="3474720"/>
            <a:ext cx="755688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88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2125F-FBD9-4113-87B3-44C67BE0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Serverless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2200" dirty="0" err="1">
                <a:solidFill>
                  <a:srgbClr val="FFFFFF"/>
                </a:solidFill>
              </a:rPr>
              <a:t>Serverless</a:t>
            </a:r>
            <a:r>
              <a:rPr lang="en-US" sz="2200" dirty="0">
                <a:solidFill>
                  <a:srgbClr val="FFFFFF"/>
                </a:solidFill>
              </a:rPr>
              <a:t> means that the cloud provider acts as the server &amp; dynamically manages the allocation of machine resources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0B6F8F-3198-4430-96D7-C3AE10FF4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58" r="16589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2F950A-1AA5-4694-93AD-21D0C2145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97" y="3775189"/>
            <a:ext cx="3339791" cy="29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56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F7AD9-C8FC-4014-A0CF-5074C1E7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Example Serverless Model : AWS Lambda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8B16256-03D5-4095-8A6E-75A60E8A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1656125"/>
            <a:ext cx="6275667" cy="354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58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82A65-8C0F-46A1-866E-0167E3A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Serverless Pricing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14ACB66-29E7-4F9B-8761-24FCC281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1538456"/>
            <a:ext cx="6275667" cy="3781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C863C-E3C6-4AA9-BB85-2E09773D0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3" y="3824520"/>
            <a:ext cx="3134982" cy="28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9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12709"/>
            <a:ext cx="12192000" cy="26452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0052E-FAFE-439F-BC25-0434552D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90" y="4236095"/>
            <a:ext cx="10909073" cy="1841164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400" dirty="0">
                <a:solidFill>
                  <a:schemeClr val="bg1"/>
                </a:solidFill>
              </a:rPr>
              <a:t>DevOps - Continuous Integration and Continuous Deployment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19B45-18CB-43F9-8CB9-9E8DFE29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2" r="21198"/>
          <a:stretch/>
        </p:blipFill>
        <p:spPr>
          <a:xfrm>
            <a:off x="635458" y="660594"/>
            <a:ext cx="3312784" cy="300637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477981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80724D-B5B1-48E2-8ABB-857781D9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4" y="1256906"/>
            <a:ext cx="3312785" cy="181374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477981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87D0BB8-072C-4E48-9C21-51068994D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89" y="1236201"/>
            <a:ext cx="3312784" cy="1855159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5648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CDB38-E5DA-4D34-9238-926FB2B03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6" b="2"/>
          <a:stretch/>
        </p:blipFill>
        <p:spPr>
          <a:xfrm>
            <a:off x="-32" y="10"/>
            <a:ext cx="8081485" cy="4915066"/>
          </a:xfrm>
          <a:prstGeom prst="rect">
            <a:avLst/>
          </a:prstGeom>
        </p:spPr>
      </p:pic>
      <p:sp>
        <p:nvSpPr>
          <p:cNvPr id="34" name="Rectangle 2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17CF6-EAEB-44B8-A86E-F1F6EC62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AI Automation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1B2CE-B74D-4E8E-B2C6-42605CB5B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2" r="39953" b="-3"/>
          <a:stretch/>
        </p:blipFill>
        <p:spPr>
          <a:xfrm>
            <a:off x="8160307" y="10"/>
            <a:ext cx="4031693" cy="4915066"/>
          </a:xfrm>
          <a:prstGeom prst="rect">
            <a:avLst/>
          </a:prstGeom>
        </p:spPr>
      </p:pic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853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4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43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45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D3584-C0F6-4198-8A17-B30F01F9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AI Augmentation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E815574-5C03-4F76-946A-F56CF83D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013510"/>
            <a:ext cx="5452532" cy="2886061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CF7CA039-267F-4B17-A16E-12D22CCDE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5" b="16245"/>
          <a:stretch/>
        </p:blipFill>
        <p:spPr>
          <a:xfrm>
            <a:off x="6417716" y="1013531"/>
            <a:ext cx="5130778" cy="2886062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47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42CBA-4DB1-469D-A397-44B14F95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13" y="643538"/>
            <a:ext cx="7996873" cy="36185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9CF6C-9877-41C7-995D-F33AC4208F56}"/>
              </a:ext>
            </a:extLst>
          </p:cNvPr>
          <p:cNvSpPr txBox="1"/>
          <p:nvPr/>
        </p:nvSpPr>
        <p:spPr>
          <a:xfrm>
            <a:off x="632900" y="4905662"/>
            <a:ext cx="7330353" cy="1541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 Life Applications of AI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67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E95990-E2AA-4418-9825-F105DA72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140" y="643538"/>
            <a:ext cx="6958819" cy="36185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34A3E-3D5A-498D-92CF-4EC9D30BA799}"/>
              </a:ext>
            </a:extLst>
          </p:cNvPr>
          <p:cNvSpPr txBox="1"/>
          <p:nvPr/>
        </p:nvSpPr>
        <p:spPr>
          <a:xfrm>
            <a:off x="632900" y="4905662"/>
            <a:ext cx="7330353" cy="1541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 Life Applications of AI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C75EA-2085-4F3A-8207-00DCB80D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55" y="643538"/>
            <a:ext cx="7578190" cy="36185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25BC1-7412-4987-8E63-6F06E4463BD9}"/>
              </a:ext>
            </a:extLst>
          </p:cNvPr>
          <p:cNvSpPr txBox="1"/>
          <p:nvPr/>
        </p:nvSpPr>
        <p:spPr>
          <a:xfrm>
            <a:off x="632900" y="4905662"/>
            <a:ext cx="7330353" cy="1541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 Life Applications of AI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9199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141"/>
      </a:dk2>
      <a:lt2>
        <a:srgbClr val="E4E8E2"/>
      </a:lt2>
      <a:accent1>
        <a:srgbClr val="A029E7"/>
      </a:accent1>
      <a:accent2>
        <a:srgbClr val="603FDC"/>
      </a:accent2>
      <a:accent3>
        <a:srgbClr val="2950E7"/>
      </a:accent3>
      <a:accent4>
        <a:srgbClr val="178DD5"/>
      </a:accent4>
      <a:accent5>
        <a:srgbClr val="20B6B0"/>
      </a:accent5>
      <a:accent6>
        <a:srgbClr val="14B96E"/>
      </a:accent6>
      <a:hlink>
        <a:srgbClr val="348F9C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166</Words>
  <Application>Microsoft Office PowerPoint</Application>
  <PresentationFormat>Widescreen</PresentationFormat>
  <Paragraphs>44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Calibri</vt:lpstr>
      <vt:lpstr>Calibri Light</vt:lpstr>
      <vt:lpstr>RetrospectVTI</vt:lpstr>
      <vt:lpstr>Tech Talk on Digital Transformation</vt:lpstr>
      <vt:lpstr>Artificial Intelligence</vt:lpstr>
      <vt:lpstr>Cognitive Computing &amp; AI</vt:lpstr>
      <vt:lpstr>AI &amp; Cognitive Computing Market </vt:lpstr>
      <vt:lpstr>AI Automation</vt:lpstr>
      <vt:lpstr>AI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&amp; Deep Learning</vt:lpstr>
      <vt:lpstr>PowerPoint Presentation</vt:lpstr>
      <vt:lpstr>Types of Machine Learning</vt:lpstr>
      <vt:lpstr>Internet of Things</vt:lpstr>
      <vt:lpstr>Evolution of Web</vt:lpstr>
      <vt:lpstr>Introduction to IoT</vt:lpstr>
      <vt:lpstr>IoT Evolution from Supply Chain</vt:lpstr>
      <vt:lpstr>IoT Evolution from Supply Chain</vt:lpstr>
      <vt:lpstr>IoT Hardware</vt:lpstr>
      <vt:lpstr>IoT Hardware Protocols</vt:lpstr>
      <vt:lpstr>IoT Hardware Protocols</vt:lpstr>
      <vt:lpstr>Evolution of Data Platforms</vt:lpstr>
      <vt:lpstr>IoT Connected Intelligence</vt:lpstr>
      <vt:lpstr>IoT Telemetry Applications</vt:lpstr>
      <vt:lpstr>IoT Cybersecurity</vt:lpstr>
      <vt:lpstr>IoT and Cybersecurity</vt:lpstr>
      <vt:lpstr>IoT and CyberSecurity</vt:lpstr>
      <vt:lpstr>Security Information and Event Management</vt:lpstr>
      <vt:lpstr>Cloud Computing Commons</vt:lpstr>
      <vt:lpstr>Cloud - Everything as a Service (XaaS)</vt:lpstr>
      <vt:lpstr>Cloud Scriptable Virtual Machine</vt:lpstr>
      <vt:lpstr>Cloud Scriptable Virtual Machine</vt:lpstr>
      <vt:lpstr>Cloud Scriptable Virtual Machine</vt:lpstr>
      <vt:lpstr>Traditional Delivery of Software Client Server</vt:lpstr>
      <vt:lpstr>Cloud Containers</vt:lpstr>
      <vt:lpstr>Cloud Containers – Speed and Agility</vt:lpstr>
      <vt:lpstr>Docker Repository &amp;  Container Code</vt:lpstr>
      <vt:lpstr>Serverless Serverless means that the cloud provider acts as the server &amp; dynamically manages the allocation of machine resources</vt:lpstr>
      <vt:lpstr>Example Serverless Model : AWS Lambda</vt:lpstr>
      <vt:lpstr>Serverless Pricing</vt:lpstr>
      <vt:lpstr>          DevOps - Continuous Integration and Continuous Deployment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Talk on Digital Transformation</dc:title>
  <dc:creator>Sathyanarayanan Shanmugavelu</dc:creator>
  <cp:lastModifiedBy>Sathyanarayanan Shanmugavelu</cp:lastModifiedBy>
  <cp:revision>2</cp:revision>
  <dcterms:created xsi:type="dcterms:W3CDTF">2019-08-26T13:40:33Z</dcterms:created>
  <dcterms:modified xsi:type="dcterms:W3CDTF">2019-10-12T03:10:17Z</dcterms:modified>
</cp:coreProperties>
</file>